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Lst>
  <p:notesMasterIdLst>
    <p:notesMasterId r:id="rId7"/>
  </p:notesMasterIdLst>
  <p:handoutMasterIdLst>
    <p:handoutMasterId r:id="rId31"/>
  </p:handoutMasterIdLst>
  <p:sldIdLst>
    <p:sldId id="256" r:id="rId4"/>
    <p:sldId id="751" r:id="rId5"/>
    <p:sldId id="279" r:id="rId6"/>
    <p:sldId id="759" r:id="rId8"/>
    <p:sldId id="760" r:id="rId9"/>
    <p:sldId id="966" r:id="rId10"/>
    <p:sldId id="1234" r:id="rId11"/>
    <p:sldId id="1200" r:id="rId12"/>
    <p:sldId id="1235" r:id="rId13"/>
    <p:sldId id="1202" r:id="rId14"/>
    <p:sldId id="1203" r:id="rId15"/>
    <p:sldId id="1236" r:id="rId16"/>
    <p:sldId id="1238" r:id="rId17"/>
    <p:sldId id="1205" r:id="rId18"/>
    <p:sldId id="1239" r:id="rId19"/>
    <p:sldId id="1207" r:id="rId20"/>
    <p:sldId id="1208" r:id="rId21"/>
    <p:sldId id="1209" r:id="rId22"/>
    <p:sldId id="1210" r:id="rId23"/>
    <p:sldId id="997" r:id="rId24"/>
    <p:sldId id="1221" r:id="rId25"/>
    <p:sldId id="1240" r:id="rId26"/>
    <p:sldId id="1241" r:id="rId27"/>
    <p:sldId id="1242" r:id="rId28"/>
    <p:sldId id="1243" r:id="rId29"/>
    <p:sldId id="270" r:id="rId30"/>
  </p:sldIdLst>
  <p:sldSz cx="12192000" cy="6858000"/>
  <p:notesSz cx="7103745" cy="10234295"/>
  <p:embeddedFontLst>
    <p:embeddedFont>
      <p:font typeface="黑体" panose="02010609060101010101" charset="-122"/>
      <p:regular r:id="rId36"/>
    </p:embeddedFont>
    <p:embeddedFont>
      <p:font typeface="微软雅黑" panose="020B0503020204020204" charset="-122"/>
      <p:regular r:id="rId37"/>
    </p:embeddedFont>
    <p:embeddedFont>
      <p:font typeface="华文细黑" panose="02010600040101010101" charset="-122"/>
      <p:regular r:id="rId3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1AA3AA"/>
    <a:srgbClr val="1F74AD"/>
    <a:srgbClr val="3498DB"/>
    <a:srgbClr val="4472C4"/>
    <a:srgbClr val="25C4FF"/>
    <a:srgbClr val="359EFF"/>
    <a:srgbClr val="8EC0B9"/>
    <a:srgbClr val="DAE3F3"/>
    <a:srgbClr val="F3B9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238"/>
        <p:guide pos="38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8" Type="http://schemas.openxmlformats.org/officeDocument/2006/relationships/font" Target="fonts/font3.fntdata"/><Relationship Id="rId37" Type="http://schemas.openxmlformats.org/officeDocument/2006/relationships/font" Target="fonts/font2.fntdata"/><Relationship Id="rId36" Type="http://schemas.openxmlformats.org/officeDocument/2006/relationships/font" Target="fonts/font1.fntdata"/><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4.xml"/></Relationships>
</file>

<file path=ppt/slides/_rels/slide15.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3" Type="http://schemas.openxmlformats.org/officeDocument/2006/relationships/slideLayout" Target="../slideLayouts/slideLayout12.xml"/><Relationship Id="rId42" Type="http://schemas.openxmlformats.org/officeDocument/2006/relationships/tags" Target="../tags/tag66.xml"/><Relationship Id="rId41" Type="http://schemas.openxmlformats.org/officeDocument/2006/relationships/tags" Target="../tags/tag65.xml"/><Relationship Id="rId40" Type="http://schemas.openxmlformats.org/officeDocument/2006/relationships/tags" Target="../tags/tag64.xml"/><Relationship Id="rId4" Type="http://schemas.openxmlformats.org/officeDocument/2006/relationships/tags" Target="../tags/tag28.xml"/><Relationship Id="rId39" Type="http://schemas.openxmlformats.org/officeDocument/2006/relationships/tags" Target="../tags/tag63.xml"/><Relationship Id="rId38" Type="http://schemas.openxmlformats.org/officeDocument/2006/relationships/tags" Target="../tags/tag62.xml"/><Relationship Id="rId37" Type="http://schemas.openxmlformats.org/officeDocument/2006/relationships/tags" Target="../tags/tag61.xml"/><Relationship Id="rId36" Type="http://schemas.openxmlformats.org/officeDocument/2006/relationships/tags" Target="../tags/tag60.xml"/><Relationship Id="rId35" Type="http://schemas.openxmlformats.org/officeDocument/2006/relationships/tags" Target="../tags/tag59.xml"/><Relationship Id="rId34" Type="http://schemas.openxmlformats.org/officeDocument/2006/relationships/tags" Target="../tags/tag58.xml"/><Relationship Id="rId33" Type="http://schemas.openxmlformats.org/officeDocument/2006/relationships/tags" Target="../tags/tag57.xml"/><Relationship Id="rId32" Type="http://schemas.openxmlformats.org/officeDocument/2006/relationships/tags" Target="../tags/tag56.xml"/><Relationship Id="rId31" Type="http://schemas.openxmlformats.org/officeDocument/2006/relationships/tags" Target="../tags/tag55.xml"/><Relationship Id="rId30" Type="http://schemas.openxmlformats.org/officeDocument/2006/relationships/tags" Target="../tags/tag54.xml"/><Relationship Id="rId3" Type="http://schemas.openxmlformats.org/officeDocument/2006/relationships/tags" Target="../tags/tag27.xml"/><Relationship Id="rId29" Type="http://schemas.openxmlformats.org/officeDocument/2006/relationships/tags" Target="../tags/tag53.xml"/><Relationship Id="rId28" Type="http://schemas.openxmlformats.org/officeDocument/2006/relationships/tags" Target="../tags/tag52.xml"/><Relationship Id="rId27" Type="http://schemas.openxmlformats.org/officeDocument/2006/relationships/tags" Target="../tags/tag51.xml"/><Relationship Id="rId26" Type="http://schemas.openxmlformats.org/officeDocument/2006/relationships/tags" Target="../tags/tag50.xml"/><Relationship Id="rId25" Type="http://schemas.openxmlformats.org/officeDocument/2006/relationships/tags" Target="../tags/tag49.xml"/><Relationship Id="rId24" Type="http://schemas.openxmlformats.org/officeDocument/2006/relationships/tags" Target="../tags/tag48.xml"/><Relationship Id="rId23" Type="http://schemas.openxmlformats.org/officeDocument/2006/relationships/tags" Target="../tags/tag47.xml"/><Relationship Id="rId22" Type="http://schemas.openxmlformats.org/officeDocument/2006/relationships/tags" Target="../tags/tag46.xml"/><Relationship Id="rId21" Type="http://schemas.openxmlformats.org/officeDocument/2006/relationships/tags" Target="../tags/tag45.xml"/><Relationship Id="rId20" Type="http://schemas.openxmlformats.org/officeDocument/2006/relationships/tags" Target="../tags/tag44.xml"/><Relationship Id="rId2" Type="http://schemas.openxmlformats.org/officeDocument/2006/relationships/tags" Target="../tags/tag26.xml"/><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tags" Target="../tags/tag2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卫生</a:t>
            </a: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法律法规</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 </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22805" y="1721485"/>
            <a:ext cx="736092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第二节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中医的法制</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管理</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9430"/>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r>
              <a:rPr lang="zh-CN" altLang="en-US" sz="100">
                <a:cs typeface="+mn-ea"/>
                <a:sym typeface="+mn-lt"/>
              </a:rPr>
              <a:t>经国</a:t>
            </a: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一、中医医疗机构管理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extBox 9"/>
          <p:cNvSpPr txBox="1"/>
          <p:nvPr/>
        </p:nvSpPr>
        <p:spPr>
          <a:xfrm>
            <a:off x="3625215" y="2190750"/>
            <a:ext cx="7541895" cy="299974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中医医疗机构是指依法取得医疗机构执业许可证的中医、中西医结合的医院、门诊部和诊所。为了充分合理地利用我国有限的医疗卫生资源，充分发挥中医药的作用，最大限度地满足人民群众对医疗、卫生、保健的需求，中医医疗机构实行分类、分级管理。中医医疗机构的设置应根据当地人民对医疗服务的需求，结合本地经济发展水平、地理条件、人口状况，确定中医医疗机构的类别和级别，并依据《医疗机构基本标准（试行）》执行</a:t>
            </a:r>
            <a:r>
              <a:rPr lang="zh-CN"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a:t>
            </a:r>
            <a:endParaRPr lang="zh-CN"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Effect transition="in" filter="slide(fromTo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00" y="2484"/>
              <a:ext cx="15443" cy="7198"/>
            </a:xfrm>
            <a:prstGeom prst="rect">
              <a:avLst/>
            </a:prstGeom>
            <a:noFill/>
          </p:spPr>
          <p:txBody>
            <a:bodyPr wrap="square" rtlCol="0">
              <a:spAutoFit/>
            </a:bodyPr>
            <a:lstStyle/>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（一） 开办中医医疗机构必须符合有关审批的规定</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开办中医医疗机构，应当符合国务院卫生行政部门制定的中医医疗机构设置标准和当地区域卫生规划，并按照《医疗机构管理条例》的规定办理审批手续，取得《医疗机构执业许可证》后，方可从事中医医疗活动。</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（二） 明确《医疗机构执业许可证》的法律地位</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中医医疗机构执业，必须进行登记，领取《医疗机构执业许可证》。《医疗机构执业许可证》及其副本由卫生部统一印制。</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（三）开办中医医疗机构必须符合当地区域卫生规划</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实施区域卫生规划是我国卫生改革和发展的重大举措，是在社会主义市场经济体制下，政府对卫生事业进行宏观调控的重要手段。</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（四）中医医疗机构必须提供高效、价廉的中医药服务</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中医医疗机构从事医疗服务活动，应当充分发挥中医药的特色和优势，遵循中医药自身发展规律，运用传统理论和方法，结合现代科学技术手段，发挥中医药在防治疾病、保健、康复中的作用，为群众提供价格合理、质量优良的中医药服务。</a:t>
              </a:r>
              <a:endParaRPr lang="zh-CN" altLang="en-US" sz="1600">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一、中医医疗机构管理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665" y="2352"/>
              <a:ext cx="16376" cy="7123"/>
            </a:xfrm>
            <a:prstGeom prst="rect">
              <a:avLst/>
            </a:prstGeom>
            <a:noFill/>
          </p:spPr>
          <p:txBody>
            <a:bodyPr wrap="square" rtlCol="0">
              <a:spAutoFit/>
            </a:bodyPr>
            <a:lstStyle/>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为了防止某些个人以中医的名义欺骗群众，危害人民健康，损害中医的声誉，《中医药条例》规定，中医从业人员应当依照有关卫生管理的法律、行政法规、部门规章的规定通过资格考试，并经注册取得执业证书后，方可从事中医服务活动。也就是需严格中医从业人员的资格准入制度，并强调了执业证书的法律地位。</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（一） 中医从业人员执业准入的规定</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中医从业人员包括医师、护士、药师（士）等。国家对中医从业人员实行执业准入制度。</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（二） 师承中医人员以及确有中医专长人员执业准入的规定</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师承是中医的特色之一。几千年来，中医以师承的方式培养了大量人才，其历史功绩已得到肯定。</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（三）中医从业人员必须掌握中医诊疗技术</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《中医药条例》规定，中医从业人员应当遵守相应的中医诊断治疗原则、医疗技术标准和技术操作规范。</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（四） 全科医师和乡村医生应具备中医药基本知识和技能</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中医师是提供中医药医疗保健服务的主体，全科医师、乡村医生正是城乡基层卫生服务机构医师队伍的主要组成人员。</a:t>
              </a:r>
              <a:endParaRPr lang="zh-CN" altLang="en-US" sz="1600">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二、中医技术人员管理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三、中医医疗广告管理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567430" y="1918335"/>
            <a:ext cx="7541895" cy="3830955"/>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中医医疗广告，是指中医医疗机构通过一定的媒介或形式，向社会或公众宣传其运用中医和中西医结合技术诊疗疾病的广告。中医医疗广告的目的是宣传中医医疗机构所提供的医疗服务，中医医疗广告应遵循科学、真实、合法的原则。医疗广告的质量是中医医疗服务质量的重要组成部分。科学、真实、合法的中医医疗广告，在宣传中医医疗服务的同时，能及时为患者提供就医信息；不科学或虚假的中医医疗广告，会延误疾病的治疗，给患者带来健康和经济损失，甚至危及生命安全。为规范中医医疗市场秩序，保障人民群众的身体健康和生命安全，必须加强对中医医疗广告进行管理，包括发布前的广告专业技术内容审批管理及发布后的监督管理。</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1" name="组合 60"/>
          <p:cNvGrpSpPr/>
          <p:nvPr/>
        </p:nvGrpSpPr>
        <p:grpSpPr>
          <a:xfrm>
            <a:off x="1630045" y="1708785"/>
            <a:ext cx="2079625" cy="1595438"/>
            <a:chOff x="3200" y="3624"/>
            <a:chExt cx="3276" cy="2513"/>
          </a:xfrm>
        </p:grpSpPr>
        <p:sp>
          <p:nvSpPr>
            <p:cNvPr id="51" name="任意多边形 50"/>
            <p:cNvSpPr/>
            <p:nvPr>
              <p:custDataLst>
                <p:tags r:id="rId1"/>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8" name="矩形 77"/>
            <p:cNvSpPr/>
            <p:nvPr>
              <p:custDataLst>
                <p:tags r:id="rId2"/>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9" name="圆角矩形 78"/>
            <p:cNvSpPr/>
            <p:nvPr>
              <p:custDataLst>
                <p:tags r:id="rId3"/>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0" name="圆角矩形 79"/>
            <p:cNvSpPr/>
            <p:nvPr>
              <p:custDataLst>
                <p:tags r:id="rId4"/>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2" name="文本框 51"/>
            <p:cNvSpPr txBox="1"/>
            <p:nvPr>
              <p:custDataLst>
                <p:tags r:id="rId5"/>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（一）依法执业义务</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2" name="组合 61"/>
          <p:cNvGrpSpPr/>
          <p:nvPr/>
        </p:nvGrpSpPr>
        <p:grpSpPr>
          <a:xfrm>
            <a:off x="4654233" y="1708785"/>
            <a:ext cx="2079625" cy="1595438"/>
            <a:chOff x="7962" y="3624"/>
            <a:chExt cx="3276" cy="2513"/>
          </a:xfrm>
        </p:grpSpPr>
        <p:sp>
          <p:nvSpPr>
            <p:cNvPr id="50" name="任意多边形 49"/>
            <p:cNvSpPr/>
            <p:nvPr>
              <p:custDataLst>
                <p:tags r:id="rId6"/>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55" name="矩形 54"/>
            <p:cNvSpPr/>
            <p:nvPr>
              <p:custDataLst>
                <p:tags r:id="rId7"/>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0" name="圆角矩形 59"/>
            <p:cNvSpPr/>
            <p:nvPr>
              <p:custDataLst>
                <p:tags r:id="rId8"/>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5" name="圆角矩形 44"/>
            <p:cNvSpPr/>
            <p:nvPr>
              <p:custDataLst>
                <p:tags r:id="rId9"/>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53"/>
            <p:cNvSpPr txBox="1"/>
            <p:nvPr>
              <p:custDataLst>
                <p:tags r:id="rId10"/>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（二）紧急处置义务</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3" name="组合 62"/>
          <p:cNvGrpSpPr/>
          <p:nvPr/>
        </p:nvGrpSpPr>
        <p:grpSpPr>
          <a:xfrm>
            <a:off x="7678420" y="1708785"/>
            <a:ext cx="2079625" cy="1595438"/>
            <a:chOff x="12724" y="3624"/>
            <a:chExt cx="3276" cy="2513"/>
          </a:xfrm>
        </p:grpSpPr>
        <p:sp>
          <p:nvSpPr>
            <p:cNvPr id="41" name="任意多边形 40"/>
            <p:cNvSpPr/>
            <p:nvPr>
              <p:custDataLst>
                <p:tags r:id="rId11"/>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2" name="矩形 41"/>
            <p:cNvSpPr/>
            <p:nvPr>
              <p:custDataLst>
                <p:tags r:id="rId12"/>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3" name="圆角矩形 42"/>
            <p:cNvSpPr/>
            <p:nvPr>
              <p:custDataLst>
                <p:tags r:id="rId13"/>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4" name="圆角矩形 43"/>
            <p:cNvSpPr/>
            <p:nvPr>
              <p:custDataLst>
                <p:tags r:id="rId14"/>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6" name="文本框 55"/>
            <p:cNvSpPr txBox="1"/>
            <p:nvPr>
              <p:custDataLst>
                <p:tags r:id="rId15"/>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（三）问题医嘱报告</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义务</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4" name="组合 63"/>
          <p:cNvGrpSpPr/>
          <p:nvPr/>
        </p:nvGrpSpPr>
        <p:grpSpPr>
          <a:xfrm>
            <a:off x="3187065" y="3553143"/>
            <a:ext cx="2079625" cy="1595437"/>
            <a:chOff x="3200" y="6297"/>
            <a:chExt cx="3276" cy="2513"/>
          </a:xfrm>
        </p:grpSpPr>
        <p:sp>
          <p:nvSpPr>
            <p:cNvPr id="82" name="任意多边形 81"/>
            <p:cNvSpPr/>
            <p:nvPr>
              <p:custDataLst>
                <p:tags r:id="rId16"/>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83" name="矩形 82"/>
            <p:cNvSpPr/>
            <p:nvPr>
              <p:custDataLst>
                <p:tags r:id="rId17"/>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4" name="圆角矩形 83"/>
            <p:cNvSpPr/>
            <p:nvPr>
              <p:custDataLst>
                <p:tags r:id="rId18"/>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5" name="圆角矩形 84"/>
            <p:cNvSpPr/>
            <p:nvPr>
              <p:custDataLst>
                <p:tags r:id="rId19"/>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7" name="文本框 56"/>
            <p:cNvSpPr txBox="1"/>
            <p:nvPr>
              <p:custDataLst>
                <p:tags r:id="rId20"/>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加强对中医药文献的</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收集和整理</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6" name="组合 65"/>
          <p:cNvGrpSpPr/>
          <p:nvPr/>
        </p:nvGrpSpPr>
        <p:grpSpPr>
          <a:xfrm>
            <a:off x="6363018" y="3563303"/>
            <a:ext cx="2079625" cy="1595437"/>
            <a:chOff x="7962" y="6297"/>
            <a:chExt cx="3276" cy="2513"/>
          </a:xfrm>
        </p:grpSpPr>
        <p:sp>
          <p:nvSpPr>
            <p:cNvPr id="72" name="任意多边形 71"/>
            <p:cNvSpPr/>
            <p:nvPr>
              <p:custDataLst>
                <p:tags r:id="rId21"/>
              </p:custDataLst>
            </p:nvPr>
          </p:nvSpPr>
          <p:spPr>
            <a:xfrm>
              <a:off x="7962"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3" name="矩形 72"/>
            <p:cNvSpPr/>
            <p:nvPr>
              <p:custDataLst>
                <p:tags r:id="rId22"/>
              </p:custDataLst>
            </p:nvPr>
          </p:nvSpPr>
          <p:spPr>
            <a:xfrm>
              <a:off x="7962" y="7146"/>
              <a:ext cx="3276" cy="1664"/>
            </a:xfrm>
            <a:prstGeom prst="rect">
              <a:avLst/>
            </a:prstGeom>
            <a:solidFill>
              <a:srgbClr val="9BBB59">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4" name="圆角矩形 73"/>
            <p:cNvSpPr/>
            <p:nvPr>
              <p:custDataLst>
                <p:tags r:id="rId23"/>
              </p:custDataLst>
            </p:nvPr>
          </p:nvSpPr>
          <p:spPr>
            <a:xfrm>
              <a:off x="8446"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5" name="圆角矩形 74"/>
            <p:cNvSpPr/>
            <p:nvPr>
              <p:custDataLst>
                <p:tags r:id="rId24"/>
              </p:custDataLst>
            </p:nvPr>
          </p:nvSpPr>
          <p:spPr>
            <a:xfrm>
              <a:off x="10515"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8" name="文本框 57"/>
            <p:cNvSpPr txBox="1"/>
            <p:nvPr>
              <p:custDataLst>
                <p:tags r:id="rId25"/>
              </p:custDataLst>
            </p:nvPr>
          </p:nvSpPr>
          <p:spPr>
            <a:xfrm>
              <a:off x="7962"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有关中医药的评审或鉴</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定必须体现其特色</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
        <p:nvSpPr>
          <p:cNvPr id="5" name="Title 6"/>
          <p:cNvSpPr txBox="1"/>
          <p:nvPr>
            <p:custDataLst>
              <p:tags r:id="rId26"/>
            </p:custDataLst>
          </p:nvPr>
        </p:nvSpPr>
        <p:spPr>
          <a:xfrm>
            <a:off x="231407" y="97384"/>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四、中医药发展的保障措施</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nvGrpSpPr>
          <p:cNvPr id="2" name="组合 1"/>
          <p:cNvGrpSpPr/>
          <p:nvPr/>
        </p:nvGrpSpPr>
        <p:grpSpPr>
          <a:xfrm>
            <a:off x="1639570" y="1708785"/>
            <a:ext cx="2079625" cy="1595438"/>
            <a:chOff x="3200" y="3624"/>
            <a:chExt cx="3276" cy="2513"/>
          </a:xfrm>
        </p:grpSpPr>
        <p:sp>
          <p:nvSpPr>
            <p:cNvPr id="3" name="任意多边形 2"/>
            <p:cNvSpPr/>
            <p:nvPr>
              <p:custDataLst>
                <p:tags r:id="rId27"/>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 name="矩形 3"/>
            <p:cNvSpPr/>
            <p:nvPr>
              <p:custDataLst>
                <p:tags r:id="rId28"/>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 name="圆角矩形 5"/>
            <p:cNvSpPr/>
            <p:nvPr>
              <p:custDataLst>
                <p:tags r:id="rId29"/>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 name="圆角矩形 6"/>
            <p:cNvSpPr/>
            <p:nvPr>
              <p:custDataLst>
                <p:tags r:id="rId30"/>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 name="文本框 7"/>
            <p:cNvSpPr txBox="1"/>
            <p:nvPr>
              <p:custDataLst>
                <p:tags r:id="rId31"/>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统筹兼顾，扶持中医</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药事业的发展</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9" name="组合 8"/>
          <p:cNvGrpSpPr/>
          <p:nvPr/>
        </p:nvGrpSpPr>
        <p:grpSpPr>
          <a:xfrm>
            <a:off x="4663758" y="1708785"/>
            <a:ext cx="2079625" cy="1595438"/>
            <a:chOff x="7962" y="3624"/>
            <a:chExt cx="3276" cy="2513"/>
          </a:xfrm>
        </p:grpSpPr>
        <p:sp>
          <p:nvSpPr>
            <p:cNvPr id="10" name="任意多边形 9"/>
            <p:cNvSpPr/>
            <p:nvPr>
              <p:custDataLst>
                <p:tags r:id="rId32"/>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1" name="矩形 10"/>
            <p:cNvSpPr/>
            <p:nvPr>
              <p:custDataLst>
                <p:tags r:id="rId33"/>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2" name="圆角矩形 11"/>
            <p:cNvSpPr/>
            <p:nvPr>
              <p:custDataLst>
                <p:tags r:id="rId34"/>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3" name="圆角矩形 12"/>
            <p:cNvSpPr/>
            <p:nvPr>
              <p:custDataLst>
                <p:tags r:id="rId35"/>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4" name="文本框 13"/>
            <p:cNvSpPr txBox="1"/>
            <p:nvPr>
              <p:custDataLst>
                <p:tags r:id="rId36"/>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确保中医药发展的</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经济保障</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15" name="组合 14"/>
          <p:cNvGrpSpPr/>
          <p:nvPr/>
        </p:nvGrpSpPr>
        <p:grpSpPr>
          <a:xfrm>
            <a:off x="7687945" y="1708785"/>
            <a:ext cx="2079625" cy="1595438"/>
            <a:chOff x="12724" y="3624"/>
            <a:chExt cx="3276" cy="2513"/>
          </a:xfrm>
        </p:grpSpPr>
        <p:sp>
          <p:nvSpPr>
            <p:cNvPr id="16" name="任意多边形 15"/>
            <p:cNvSpPr/>
            <p:nvPr>
              <p:custDataLst>
                <p:tags r:id="rId37"/>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7" name="矩形 16"/>
            <p:cNvSpPr/>
            <p:nvPr>
              <p:custDataLst>
                <p:tags r:id="rId38"/>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8" name="圆角矩形 17"/>
            <p:cNvSpPr/>
            <p:nvPr>
              <p:custDataLst>
                <p:tags r:id="rId39"/>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9" name="圆角矩形 18"/>
            <p:cNvSpPr/>
            <p:nvPr>
              <p:custDataLst>
                <p:tags r:id="rId40"/>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0" name="文本框 19"/>
            <p:cNvSpPr txBox="1"/>
            <p:nvPr>
              <p:custDataLst>
                <p:tags r:id="rId41"/>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加强对中医药知识</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产权的保护</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Tree>
    <p:custDataLst>
      <p:tags r:id="rId4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p:tgtEl>
                                          <p:spTgt spid="61"/>
                                        </p:tgtEl>
                                        <p:attrNameLst>
                                          <p:attrName>ppt_y</p:attrName>
                                        </p:attrNameLst>
                                      </p:cBhvr>
                                      <p:tavLst>
                                        <p:tav tm="0">
                                          <p:val>
                                            <p:strVal val="#ppt_y-#ppt_h*1.125000"/>
                                          </p:val>
                                        </p:tav>
                                        <p:tav tm="100000">
                                          <p:val>
                                            <p:strVal val="#ppt_y"/>
                                          </p:val>
                                        </p:tav>
                                      </p:tavLst>
                                    </p:anim>
                                    <p:animEffect transition="in" filter="wipe(down)">
                                      <p:cBhvr>
                                        <p:cTn id="8" dur="500"/>
                                        <p:tgtEl>
                                          <p:spTgt spid="61"/>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p:tgtEl>
                                          <p:spTgt spid="62"/>
                                        </p:tgtEl>
                                        <p:attrNameLst>
                                          <p:attrName>ppt_y</p:attrName>
                                        </p:attrNameLst>
                                      </p:cBhvr>
                                      <p:tavLst>
                                        <p:tav tm="0">
                                          <p:val>
                                            <p:strVal val="#ppt_y-#ppt_h*1.125000"/>
                                          </p:val>
                                        </p:tav>
                                        <p:tav tm="100000">
                                          <p:val>
                                            <p:strVal val="#ppt_y"/>
                                          </p:val>
                                        </p:tav>
                                      </p:tavLst>
                                    </p:anim>
                                    <p:animEffect transition="in" filter="wipe(down)">
                                      <p:cBhvr>
                                        <p:cTn id="13" dur="500"/>
                                        <p:tgtEl>
                                          <p:spTgt spid="62"/>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p:cTn id="17" dur="500"/>
                                        <p:tgtEl>
                                          <p:spTgt spid="63"/>
                                        </p:tgtEl>
                                        <p:attrNameLst>
                                          <p:attrName>ppt_y</p:attrName>
                                        </p:attrNameLst>
                                      </p:cBhvr>
                                      <p:tavLst>
                                        <p:tav tm="0">
                                          <p:val>
                                            <p:strVal val="#ppt_y-#ppt_h*1.125000"/>
                                          </p:val>
                                        </p:tav>
                                        <p:tav tm="100000">
                                          <p:val>
                                            <p:strVal val="#ppt_y"/>
                                          </p:val>
                                        </p:tav>
                                      </p:tavLst>
                                    </p:anim>
                                    <p:animEffect transition="in" filter="wipe(down)">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p:tgtEl>
                                          <p:spTgt spid="64"/>
                                        </p:tgtEl>
                                        <p:attrNameLst>
                                          <p:attrName>ppt_y</p:attrName>
                                        </p:attrNameLst>
                                      </p:cBhvr>
                                      <p:tavLst>
                                        <p:tav tm="0">
                                          <p:val>
                                            <p:strVal val="#ppt_y-#ppt_h*1.125000"/>
                                          </p:val>
                                        </p:tav>
                                        <p:tav tm="100000">
                                          <p:val>
                                            <p:strVal val="#ppt_y"/>
                                          </p:val>
                                        </p:tav>
                                      </p:tavLst>
                                    </p:anim>
                                    <p:animEffect transition="in" filter="wipe(down)">
                                      <p:cBhvr>
                                        <p:cTn id="23" dur="500"/>
                                        <p:tgtEl>
                                          <p:spTgt spid="64"/>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p:cTn id="27" dur="500"/>
                                        <p:tgtEl>
                                          <p:spTgt spid="66"/>
                                        </p:tgtEl>
                                        <p:attrNameLst>
                                          <p:attrName>ppt_y</p:attrName>
                                        </p:attrNameLst>
                                      </p:cBhvr>
                                      <p:tavLst>
                                        <p:tav tm="0">
                                          <p:val>
                                            <p:strVal val="#ppt_y-#ppt_h*1.125000"/>
                                          </p:val>
                                        </p:tav>
                                        <p:tav tm="100000">
                                          <p:val>
                                            <p:strVal val="#ppt_y"/>
                                          </p:val>
                                        </p:tav>
                                      </p:tavLst>
                                    </p:anim>
                                    <p:animEffect transition="in" filter="wipe(down)">
                                      <p:cBhvr>
                                        <p:cTn id="28" dur="500"/>
                                        <p:tgtEl>
                                          <p:spTgt spid="66"/>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p:tgtEl>
                                          <p:spTgt spid="2"/>
                                        </p:tgtEl>
                                        <p:attrNameLst>
                                          <p:attrName>ppt_y</p:attrName>
                                        </p:attrNameLst>
                                      </p:cBhvr>
                                      <p:tavLst>
                                        <p:tav tm="0">
                                          <p:val>
                                            <p:strVal val="#ppt_y-#ppt_h*1.125000"/>
                                          </p:val>
                                        </p:tav>
                                        <p:tav tm="100000">
                                          <p:val>
                                            <p:strVal val="#ppt_y"/>
                                          </p:val>
                                        </p:tav>
                                      </p:tavLst>
                                    </p:anim>
                                    <p:animEffect transition="in" filter="wipe(down)">
                                      <p:cBhvr>
                                        <p:cTn id="33" dur="500"/>
                                        <p:tgtEl>
                                          <p:spTgt spid="2"/>
                                        </p:tgtEl>
                                      </p:cBhvr>
                                    </p:animEffect>
                                  </p:childTnLst>
                                </p:cTn>
                              </p:par>
                            </p:childTnLst>
                          </p:cTn>
                        </p:par>
                        <p:par>
                          <p:cTn id="34" fill="hold">
                            <p:stCondLst>
                              <p:cond delay="3000"/>
                            </p:stCondLst>
                            <p:childTnLst>
                              <p:par>
                                <p:cTn id="35" presetID="12" presetClass="entr" presetSubtype="1"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p:tgtEl>
                                          <p:spTgt spid="9"/>
                                        </p:tgtEl>
                                        <p:attrNameLst>
                                          <p:attrName>ppt_y</p:attrName>
                                        </p:attrNameLst>
                                      </p:cBhvr>
                                      <p:tavLst>
                                        <p:tav tm="0">
                                          <p:val>
                                            <p:strVal val="#ppt_y-#ppt_h*1.125000"/>
                                          </p:val>
                                        </p:tav>
                                        <p:tav tm="100000">
                                          <p:val>
                                            <p:strVal val="#ppt_y"/>
                                          </p:val>
                                        </p:tav>
                                      </p:tavLst>
                                    </p:anim>
                                    <p:animEffect transition="in" filter="wipe(down)">
                                      <p:cBhvr>
                                        <p:cTn id="38" dur="500"/>
                                        <p:tgtEl>
                                          <p:spTgt spid="9"/>
                                        </p:tgtEl>
                                      </p:cBhvr>
                                    </p:animEffect>
                                  </p:childTnLst>
                                </p:cTn>
                              </p:par>
                            </p:childTnLst>
                          </p:cTn>
                        </p:par>
                        <p:par>
                          <p:cTn id="39" fill="hold">
                            <p:stCondLst>
                              <p:cond delay="3500"/>
                            </p:stCondLst>
                            <p:childTnLst>
                              <p:par>
                                <p:cTn id="40" presetID="12" presetClass="entr" presetSubtype="1"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p:tgtEl>
                                          <p:spTgt spid="15"/>
                                        </p:tgtEl>
                                        <p:attrNameLst>
                                          <p:attrName>ppt_y</p:attrName>
                                        </p:attrNameLst>
                                      </p:cBhvr>
                                      <p:tavLst>
                                        <p:tav tm="0">
                                          <p:val>
                                            <p:strVal val="#ppt_y-#ppt_h*1.125000"/>
                                          </p:val>
                                        </p:tav>
                                        <p:tav tm="100000">
                                          <p:val>
                                            <p:strVal val="#ppt_y"/>
                                          </p:val>
                                        </p:tav>
                                      </p:tavLst>
                                    </p:anim>
                                    <p:animEffect transition="in" filter="wipe(down)">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89480" y="2133600"/>
            <a:ext cx="7360920" cy="2306955"/>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第三节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中药的管理</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一、传统药与现代药的概念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25215" y="2023745"/>
            <a:ext cx="7541895" cy="341503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（一）传统药</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传统药也称为民族药，如我国的中药、蒙药、藏药、壮药等，是人类在与疾病斗争的漫长历史过程中发现、使用的一般在传统医学、药学理论指导下，揭示其作用机制和用途，并用于防病、治病、康复、保健的物质。</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（二）现代药</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现代药就是一般所称的西药，是用现代医学、药学理论方法和化学技术、生物学技术等现代科学技术手段发现或获得的并在现代医学、药学理论指导下用于诊断、预防、治疗疾病的物质。</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297497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二、中药的管理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25215" y="1918335"/>
            <a:ext cx="7541895" cy="341503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药品管理法》是对中药的研制、生产、经营、使用和监督管理的整个过程进行全面规定的专门法律制度。它对药品的生产和经营企业的管理作了具体的规定。搞好中药的生产管理，使中药生产向现代化、规模化、标准化迈进，对于提高中医医疗质量，促进中医药事业的发展具有至关重要的作用。</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开办药品生产企业，须经企业所在地省、自治区、直辖市人民政府药品监督管理部门批准，并发给药品生产许可证，凭药品生产许可证到工商行政管理部门办理登记注册。无药品生产许可证的，不得生产药品。</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340090" cy="435737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三、中药资源的保护</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507105" y="1899920"/>
            <a:ext cx="8103870" cy="4246245"/>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中医药条例》第四章第二十九条规定：“国家保护野生中药材资源，扶持濒危动植物中药材人工代用品的研究和开发利用。县级以上地方人民政府应当加强中药材的合理开发和利用，鼓励建立中药材种植、培育基地，促进短缺中药材的开发、生产。”同时《药品管理法》第四条规定：“国家保护野生药材资源和中药品种，鼓励培育道地中药材。”为保护和合理利用野生药材资源，适应人民医疗保健事业的需要，国务院于 1987 年10 月 30 日发布、12 月 1 日实施了《野生药材资源保护管理条例》，该条例第三条规定：“国家对野生药材资源实行保护、采猎相结合的原则，并创造条件开展人工种养。”对野生的动物则应按《野生动物保护法》的规定猎取，对植物药材也应合理采集，积极开展野生药材资源的人工种养，寻找供代用的同疗效的药物。</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44423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44423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中国</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卫生法律法规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135380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医学</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社会组织法律法规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135380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机构管理法律法规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227187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护士</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管理法律制度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227187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法律关系</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7" name="组合 36"/>
          <p:cNvGrpSpPr/>
          <p:nvPr/>
        </p:nvGrpSpPr>
        <p:grpSpPr>
          <a:xfrm>
            <a:off x="7990570" y="3201277"/>
            <a:ext cx="3698922" cy="540000"/>
            <a:chOff x="1397186" y="3857714"/>
            <a:chExt cx="4055189" cy="549605"/>
          </a:xfrm>
        </p:grpSpPr>
        <p:sp>
          <p:nvSpPr>
            <p:cNvPr id="3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9" name="矩形 38"/>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执</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业医师法律法规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320127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行为法律风险管理制度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3" name="组合 42"/>
          <p:cNvGrpSpPr/>
          <p:nvPr/>
        </p:nvGrpSpPr>
        <p:grpSpPr>
          <a:xfrm>
            <a:off x="3989612" y="4091547"/>
            <a:ext cx="3498580" cy="540000"/>
            <a:chOff x="1397186" y="3857714"/>
            <a:chExt cx="4055189" cy="549605"/>
          </a:xfrm>
        </p:grpSpPr>
        <p:sp>
          <p:nvSpPr>
            <p:cNvPr id="4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第九章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5" name="矩形 4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药品管理法律法规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570" y="4091547"/>
            <a:ext cx="3698922" cy="540000"/>
            <a:chOff x="1397186" y="3857714"/>
            <a:chExt cx="4225649" cy="549605"/>
          </a:xfrm>
        </p:grpSpPr>
        <p:sp>
          <p:nvSpPr>
            <p:cNvPr id="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突发</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公共卫生事件与灾害事故应急处理法律法规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7990570" y="4981817"/>
            <a:ext cx="3698922"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献血</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1" name="组合 10"/>
          <p:cNvGrpSpPr/>
          <p:nvPr/>
        </p:nvGrpSpPr>
        <p:grpSpPr>
          <a:xfrm>
            <a:off x="4008027" y="4981817"/>
            <a:ext cx="3498580" cy="540000"/>
            <a:chOff x="1397186" y="3857714"/>
            <a:chExt cx="4225649" cy="549605"/>
          </a:xfrm>
        </p:grpSpPr>
        <p:sp>
          <p:nvSpPr>
            <p:cNvPr id="12"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3" name="矩形 12"/>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传染病</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防治法律法规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2" name="组合 51"/>
          <p:cNvGrpSpPr/>
          <p:nvPr/>
        </p:nvGrpSpPr>
        <p:grpSpPr>
          <a:xfrm>
            <a:off x="3989612" y="5904616"/>
            <a:ext cx="3498580" cy="540000"/>
            <a:chOff x="1397186" y="3857714"/>
            <a:chExt cx="4055189" cy="549605"/>
          </a:xfrm>
        </p:grpSpPr>
        <p:sp>
          <p:nvSpPr>
            <p:cNvPr id="53"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6" name="矩形 5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中医药</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7" name="组合 56"/>
          <p:cNvGrpSpPr/>
          <p:nvPr/>
        </p:nvGrpSpPr>
        <p:grpSpPr>
          <a:xfrm>
            <a:off x="7990570" y="5904616"/>
            <a:ext cx="3698922" cy="540000"/>
            <a:chOff x="1397186" y="3857714"/>
            <a:chExt cx="4225649" cy="549605"/>
          </a:xfrm>
        </p:grpSpPr>
        <p:sp>
          <p:nvSpPr>
            <p:cNvPr id="58"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9" name="矩形 58"/>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母</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婴保健法律法规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ppt_x</p:attrName>
                                        </p:attrNameLst>
                                      </p:cBhvr>
                                      <p:tavLst>
                                        <p:tav tm="0">
                                          <p:val>
                                            <p:strVal val="#ppt_x-#ppt_w*1.125000"/>
                                          </p:val>
                                        </p:tav>
                                        <p:tav tm="100000">
                                          <p:val>
                                            <p:strVal val="#ppt_x"/>
                                          </p:val>
                                        </p:tav>
                                      </p:tavLst>
                                    </p:anim>
                                    <p:animEffect transition="in" filter="wipe(right)">
                                      <p:cBhvr>
                                        <p:cTn id="47" dur="500"/>
                                        <p:tgtEl>
                                          <p:spTgt spid="37"/>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p:tgtEl>
                                          <p:spTgt spid="43"/>
                                        </p:tgtEl>
                                        <p:attrNameLst>
                                          <p:attrName>ppt_x</p:attrName>
                                        </p:attrNameLst>
                                      </p:cBhvr>
                                      <p:tavLst>
                                        <p:tav tm="0">
                                          <p:val>
                                            <p:strVal val="#ppt_x-#ppt_w*1.125000"/>
                                          </p:val>
                                        </p:tav>
                                        <p:tav tm="100000">
                                          <p:val>
                                            <p:strVal val="#ppt_x"/>
                                          </p:val>
                                        </p:tav>
                                      </p:tavLst>
                                    </p:anim>
                                    <p:animEffect transition="in" filter="wipe(right)">
                                      <p:cBhvr>
                                        <p:cTn id="52" dur="500"/>
                                        <p:tgtEl>
                                          <p:spTgt spid="43"/>
                                        </p:tgtEl>
                                      </p:cBhvr>
                                    </p:animEffect>
                                  </p:childTnLst>
                                </p:cTn>
                              </p:par>
                            </p:childTnLst>
                          </p:cTn>
                        </p:par>
                        <p:par>
                          <p:cTn id="53" fill="hold">
                            <p:stCondLst>
                              <p:cond delay="6500"/>
                            </p:stCondLst>
                            <p:childTnLst>
                              <p:par>
                                <p:cTn id="54" presetID="12" presetClass="entr" presetSubtype="8"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right)">
                                      <p:cBhvr>
                                        <p:cTn id="57" dur="500"/>
                                        <p:tgtEl>
                                          <p:spTgt spid="4"/>
                                        </p:tgtEl>
                                      </p:cBhvr>
                                    </p:animEffect>
                                  </p:childTnLst>
                                </p:cTn>
                              </p:par>
                            </p:childTnLst>
                          </p:cTn>
                        </p:par>
                        <p:par>
                          <p:cTn id="58" fill="hold">
                            <p:stCondLst>
                              <p:cond delay="7000"/>
                            </p:stCondLst>
                            <p:childTnLst>
                              <p:par>
                                <p:cTn id="59" presetID="12" presetClass="entr" presetSubtype="8"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ppt_x</p:attrName>
                                        </p:attrNameLst>
                                      </p:cBhvr>
                                      <p:tavLst>
                                        <p:tav tm="0">
                                          <p:val>
                                            <p:strVal val="#ppt_x-#ppt_w*1.125000"/>
                                          </p:val>
                                        </p:tav>
                                        <p:tav tm="100000">
                                          <p:val>
                                            <p:strVal val="#ppt_x"/>
                                          </p:val>
                                        </p:tav>
                                      </p:tavLst>
                                    </p:anim>
                                    <p:animEffect transition="in" filter="wipe(right)">
                                      <p:cBhvr>
                                        <p:cTn id="62" dur="500"/>
                                        <p:tgtEl>
                                          <p:spTgt spid="11"/>
                                        </p:tgtEl>
                                      </p:cBhvr>
                                    </p:animEffect>
                                  </p:childTnLst>
                                </p:cTn>
                              </p:par>
                            </p:childTnLst>
                          </p:cTn>
                        </p:par>
                        <p:par>
                          <p:cTn id="63" fill="hold">
                            <p:stCondLst>
                              <p:cond delay="7500"/>
                            </p:stCondLst>
                            <p:childTnLst>
                              <p:par>
                                <p:cTn id="64" presetID="12" presetClass="entr" presetSubtype="8"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p:tgtEl>
                                          <p:spTgt spid="7"/>
                                        </p:tgtEl>
                                        <p:attrNameLst>
                                          <p:attrName>ppt_x</p:attrName>
                                        </p:attrNameLst>
                                      </p:cBhvr>
                                      <p:tavLst>
                                        <p:tav tm="0">
                                          <p:val>
                                            <p:strVal val="#ppt_x-#ppt_w*1.125000"/>
                                          </p:val>
                                        </p:tav>
                                        <p:tav tm="100000">
                                          <p:val>
                                            <p:strVal val="#ppt_x"/>
                                          </p:val>
                                        </p:tav>
                                      </p:tavLst>
                                    </p:anim>
                                    <p:animEffect transition="in" filter="wipe(right)">
                                      <p:cBhvr>
                                        <p:cTn id="67" dur="500"/>
                                        <p:tgtEl>
                                          <p:spTgt spid="7"/>
                                        </p:tgtEl>
                                      </p:cBhvr>
                                    </p:animEffect>
                                  </p:childTnLst>
                                </p:cTn>
                              </p:par>
                            </p:childTnLst>
                          </p:cTn>
                        </p:par>
                        <p:par>
                          <p:cTn id="68" fill="hold">
                            <p:stCondLst>
                              <p:cond delay="8000"/>
                            </p:stCondLst>
                            <p:childTnLst>
                              <p:par>
                                <p:cTn id="69" presetID="12" presetClass="entr" presetSubtype="8"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p:tgtEl>
                                          <p:spTgt spid="52"/>
                                        </p:tgtEl>
                                        <p:attrNameLst>
                                          <p:attrName>ppt_x</p:attrName>
                                        </p:attrNameLst>
                                      </p:cBhvr>
                                      <p:tavLst>
                                        <p:tav tm="0">
                                          <p:val>
                                            <p:strVal val="#ppt_x-#ppt_w*1.125000"/>
                                          </p:val>
                                        </p:tav>
                                        <p:tav tm="100000">
                                          <p:val>
                                            <p:strVal val="#ppt_x"/>
                                          </p:val>
                                        </p:tav>
                                      </p:tavLst>
                                    </p:anim>
                                    <p:animEffect transition="in" filter="wipe(right)">
                                      <p:cBhvr>
                                        <p:cTn id="72" dur="500"/>
                                        <p:tgtEl>
                                          <p:spTgt spid="52"/>
                                        </p:tgtEl>
                                      </p:cBhvr>
                                    </p:animEffect>
                                  </p:childTnLst>
                                </p:cTn>
                              </p:par>
                            </p:childTnLst>
                          </p:cTn>
                        </p:par>
                        <p:par>
                          <p:cTn id="73" fill="hold">
                            <p:stCondLst>
                              <p:cond delay="8500"/>
                            </p:stCondLst>
                            <p:childTnLst>
                              <p:par>
                                <p:cTn id="74" presetID="12" presetClass="entr" presetSubtype="8"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p:tgtEl>
                                          <p:spTgt spid="57"/>
                                        </p:tgtEl>
                                        <p:attrNameLst>
                                          <p:attrName>ppt_x</p:attrName>
                                        </p:attrNameLst>
                                      </p:cBhvr>
                                      <p:tavLst>
                                        <p:tav tm="0">
                                          <p:val>
                                            <p:strVal val="#ppt_x-#ppt_w*1.125000"/>
                                          </p:val>
                                        </p:tav>
                                        <p:tav tm="100000">
                                          <p:val>
                                            <p:strVal val="#ppt_x"/>
                                          </p:val>
                                        </p:tav>
                                      </p:tavLst>
                                    </p:anim>
                                    <p:animEffect transition="in" filter="wipe(right)">
                                      <p:cBhvr>
                                        <p:cTn id="7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065655" y="1759585"/>
            <a:ext cx="8060055" cy="3138170"/>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第四节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违反中医药管理的法律责任</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304415"/>
            <a:ext cx="8014335" cy="285559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315" y="2647950"/>
            <a:ext cx="7465060" cy="216852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负责中医药管理的部门的工作人员在中医药管理工作中违反《中医药条例》的规定，利用职务上的便利收受他人财物或者获取其他利益，滥用职权，玩忽职守，或者发现违法行为不予查处，造成严重后果，构成犯罪的，依法追究刑事责任；尚不够刑事处罚的，依法给予降级或者撤职的行政处分。</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742442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一、中医药管理部门工作人员的法律责任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304415"/>
            <a:ext cx="8014335" cy="377507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315" y="2647950"/>
            <a:ext cx="7465060" cy="299974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中医医疗机构违反《中医药条例》的规定，有下列情形之一的，由县级以上地方人民政府负责中医药管理的部门责令限期改正；逾期不改正的，责令停业整顿，直至由原审批机关吊销其医疗机构执业许可证、取消其城镇职工基本医疗保险定点医疗机构资格，并对负有责任的主管人员和其他直接责任人员依法给予纪律处分：①不符合中医医疗机构设置标准的；②获得城镇职工基本医疗保险定点医疗机构资格，未按照规定向参保人员提供基本医疗服务的。</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二、中医医疗机构的法律责任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505710"/>
            <a:ext cx="8014335" cy="228981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315" y="2773680"/>
            <a:ext cx="7465060"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中医药教育机构违反《中医药条例》的规定，有下列情形之一的，由县级以上地方人民政府负责中医药管理的部门责令限期改正；逾期不改正的，由原审批机关予以撤销：①不符合规定的设置标准的；②没有建立符合规定标准的临床教学基地的。</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三、中医药教育机构的法律责任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505710"/>
            <a:ext cx="8014335" cy="299847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315" y="2773680"/>
            <a:ext cx="7465060" cy="258445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篡改经批准的中医医疗广告内容的，由原审批部门撤销广告批准文号，1 年内不受理该中医医疗机构的广告审批申请。负责中医药管理的部门撤销中医医疗广告批准文号后，应当自做出行政处理决定之日起 5 个工作日内通知广告监督管理机关。广告监督管理机关应当自收到负责中医药管理的部门通知之日起 15 个工作日内，依照《中华人民共和国广告法》的有关规定查处。</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四、中医医疗广告的法律责任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065020"/>
            <a:ext cx="8014335" cy="369760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315" y="2190750"/>
            <a:ext cx="7465060" cy="341503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违反规定造成重大中医药资源流失和国家科学技术秘密泄露，情节严重，构成犯罪的，依法追究刑事责任；尚不够刑事处罚的，由县级以上地方人民政府负责中医药管理的部门责令改正，对负有责任的主管人员和其他直接责任人员依法给予纪律处分。违反规定，损毁或者破坏中医药文献的，由县级以上地方人民政府负责中医药管理的部门责令改正，对负有责任的主管人员和其他直接责任人员依法给予纪律处分；损毁或者破坏属于国家保护文物的中医药文献，情节严重，构成犯罪的，依法追究刑事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661543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五、其他违反中医药条例的法律责任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932180" y="1667510"/>
            <a:ext cx="10327005" cy="2731770"/>
          </a:xfrm>
          <a:prstGeom prst="rect">
            <a:avLst/>
          </a:prstGeom>
          <a:noFill/>
        </p:spPr>
        <p:txBody>
          <a:bodyPr wrap="square">
            <a:spAutoFit/>
          </a:bodyPr>
          <a:lstStyle/>
          <a:p>
            <a:pPr algn="ctr">
              <a:lnSpc>
                <a:spcPct val="130000"/>
              </a:lnSpc>
              <a:spcBef>
                <a:spcPts val="0"/>
              </a:spcBef>
              <a:spcAft>
                <a:spcPts val="0"/>
              </a:spcAft>
              <a:defRPr/>
            </a:pPr>
            <a:r>
              <a:rPr lang="zh-CN" altLang="en-US" sz="6600" b="1" dirty="0" smtClean="0">
                <a:solidFill>
                  <a:srgbClr val="0070C0"/>
                </a:solidFill>
                <a:latin typeface="黑体" panose="02010609060101010101" charset="-122"/>
                <a:ea typeface="黑体" panose="02010609060101010101" charset="-122"/>
                <a:cs typeface="+mn-ea"/>
                <a:sym typeface="黑体" panose="02010609060101010101" charset="-122"/>
              </a:rPr>
              <a:t>第十三章</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30000"/>
              </a:lnSpc>
              <a:spcBef>
                <a:spcPts val="0"/>
              </a:spcBef>
              <a:spcAft>
                <a:spcPts val="0"/>
              </a:spcAft>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中医药法律法规</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803910" y="3902710"/>
            <a:ext cx="3088005" cy="92202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sz="1200" b="1" dirty="0" smtClean="0"/>
              <a:t>1. 掌握中医药立法的目的与意义。</a:t>
            </a:r>
            <a:endParaRPr sz="1200" b="1" dirty="0" smtClean="0"/>
          </a:p>
          <a:p>
            <a:pPr algn="just" fontAlgn="auto">
              <a:lnSpc>
                <a:spcPct val="150000"/>
              </a:lnSpc>
              <a:spcBef>
                <a:spcPts val="0"/>
              </a:spcBef>
              <a:spcAft>
                <a:spcPts val="0"/>
              </a:spcAft>
            </a:pPr>
            <a:r>
              <a:rPr sz="1200" b="1" dirty="0" smtClean="0"/>
              <a:t>2. 熟悉中医、中药管理相关的法律法规；熟悉违反中医、中医药管理的法律责任。</a:t>
            </a:r>
            <a:endParaRPr sz="1200" b="1" dirty="0" smtClean="0"/>
          </a:p>
        </p:txBody>
      </p:sp>
      <p:sp>
        <p:nvSpPr>
          <p:cNvPr id="5" name="文本框 22"/>
          <p:cNvSpPr txBox="1"/>
          <p:nvPr/>
        </p:nvSpPr>
        <p:spPr>
          <a:xfrm flipH="1">
            <a:off x="4787265" y="4088765"/>
            <a:ext cx="2726690" cy="119888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200" b="1" dirty="0" smtClean="0"/>
              <a:t>具有依照相关法律法规从事中医、中药管理范围内的执业活动的能力；具</a:t>
            </a:r>
            <a:endParaRPr lang="zh-CN" altLang="en-US" sz="1200" b="1" dirty="0" smtClean="0"/>
          </a:p>
          <a:p>
            <a:pPr algn="just" fontAlgn="auto">
              <a:lnSpc>
                <a:spcPct val="150000"/>
              </a:lnSpc>
              <a:spcBef>
                <a:spcPts val="0"/>
              </a:spcBef>
              <a:spcAft>
                <a:spcPts val="0"/>
              </a:spcAft>
            </a:pPr>
            <a:r>
              <a:rPr lang="zh-CN" altLang="en-US" sz="1200" b="1" dirty="0" smtClean="0"/>
              <a:t>有依照相关法律法规初步判断违反中医、中药管理行为法律责任的能力。</a:t>
            </a:r>
            <a:endParaRPr lang="zh-CN" altLang="en-US" sz="1200" b="1" dirty="0" smtClean="0"/>
          </a:p>
        </p:txBody>
      </p:sp>
      <p:sp>
        <p:nvSpPr>
          <p:cNvPr id="6" name="文本框 22"/>
          <p:cNvSpPr txBox="1"/>
          <p:nvPr/>
        </p:nvSpPr>
        <p:spPr>
          <a:xfrm flipH="1">
            <a:off x="8314690" y="4138295"/>
            <a:ext cx="2877820" cy="64516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200" b="1" dirty="0" smtClean="0"/>
              <a:t>具有形成依法从事中医、中医药管理范围内执业活动的执业素质基础。</a:t>
            </a:r>
            <a:endParaRPr lang="zh-CN" altLang="en-US" sz="1200" b="1" dirty="0" smtClean="0"/>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60905" y="1530350"/>
            <a:ext cx="736092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第一节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中医药立法的目的与意义</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一、中医药立法的目的</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extBox 9"/>
          <p:cNvSpPr txBox="1"/>
          <p:nvPr/>
        </p:nvSpPr>
        <p:spPr>
          <a:xfrm>
            <a:off x="3610610" y="2272030"/>
            <a:ext cx="7417435" cy="258445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《中医药条例》第一条规定：“为了继承和发展中医药学，保障和促进中医药事业的发展，保护人体健康，制定本条例。”这既是《中医药条例》的宗旨，也是中医药立法的目的。</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《中华人民共和国中医药法》已由中华人民共和国第十二届全国人民代表大会常务委员会第二十五次会议于 2016 年 12 月 25 日通过，并自 2017 年 7 月 1 日起施行。</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Effect transition="in" filter="slide(fromTo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一、中医药立法的目的</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extBox 9"/>
          <p:cNvSpPr txBox="1"/>
          <p:nvPr/>
        </p:nvSpPr>
        <p:spPr>
          <a:xfrm>
            <a:off x="3687445" y="2463800"/>
            <a:ext cx="7417435" cy="258445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（一） 继承和发展中医药学</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中医药是中华民族优秀的传统文化，是中国卫生事业的重要组成部分，是祖国医学科学的特色。作为传统医药，它在“四诊八纲、辨证论治”等方面具有独特的优势。无可否认的是，中医药在我国卫生事业发展史中具有极其重要的地位，曾一度受到党和政府的高度重视。因此，继承和发展中医药学，是立法目的确立的前提和任务。</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Effect transition="in" filter="slide(fromTo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665" y="2634"/>
              <a:ext cx="15578" cy="6687"/>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（二）保障和促进中医药事业的发展</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中医药事业的发展必须遵循卫生改革与发展的原则　我国的卫生事业是实行一定福利政策的社会公益事业。卫生事业的发展必须与国民经济和社会发展相协调，保障人民健康的福利水平必须与经济发展水平相适应。</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 中西医结合是继承和发展中医药事业的重要途径　《中共中央国务院关于卫生改革与发展的决定》明确提出：“中西医要加强团结，互相学习，取长补短，共同提高，促进中西医结合。</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 中医药越来越受到国际的关注　目前世界上有 130 多个国家设立了中医、针灸医疗机构。</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（三）保护人体健康</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保护人体健康是《中医药条例》立法的根本目的，是中医药事业发展的核心导向，也是中医药人员的职责。</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一、中医药立法的目的</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00" y="2634"/>
              <a:ext cx="15443" cy="6941"/>
            </a:xfrm>
            <a:prstGeom prst="rect">
              <a:avLst/>
            </a:prstGeom>
            <a:noFill/>
          </p:spPr>
          <p:txBody>
            <a:bodyPr wrap="square" rtlCol="0">
              <a:spAutoFit/>
            </a:bodyPr>
            <a:lstStyle/>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（一）促进中医药的继承与发展</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中共中央、国务院关于卫生改革与发展的决定》中指出，中医药是中华民族优秀的传统文化，是我国卫生事业的重要组成部分，独具特色和优势。我国传统医药与现代医药互相补充，共同承担保护和增进人民健康的任务。各级党委和政府要认真贯彻中西医并重的方针，加强对中医药工作的领导，逐步增加投入，为中医药发展创造良好的物质条件。中西医要加强团结，互相学习，取长补短，共同提高，促进中西医结合。</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 解决好当前“看病难、看病贵”问题</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目前，在提高医疗保健服务水平和扩大覆盖范围的同时，降低诊疗费用和成本是我国和世界面临的共同问题。</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（三）确立中国医学的法律地位，具有深远的历史和现实意义</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1982 年，我国宪法规定“国家发展医疗卫生事业，发展现代医药和我国传统医药”，这就确立了中医药的法律地位，是制定中医药法律法规的根本法律依据。</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二、中医药立法的意义</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5.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26.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27.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8.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31.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32.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3.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35.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36.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37.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8.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41.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42.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3.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45.xml><?xml version="1.0" encoding="utf-8"?>
<p:tagLst xmlns:p="http://schemas.openxmlformats.org/presentationml/2006/main">
  <p:tag name="KSO_WM_TAG_VERSION" val="1.0"/>
  <p:tag name="KSO_WM_TEMPLATE_CATEGORY" val="diagram"/>
  <p:tag name="KSO_WM_TEMPLATE_INDEX" val="754"/>
  <p:tag name="KSO_WM_UNIT_ID" val="diagram754_5*l_h_i*1_5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PRESET_TEXT" val="E"/>
  <p:tag name="KSO_WM_UNIT_FILL_FORE_SCHEMECOLOR_INDEX" val="9"/>
  <p:tag name="KSO_WM_UNIT_FILL_TYPE" val="1"/>
  <p:tag name="KSO_WM_UNIT_TEXT_FILL_FORE_SCHEMECOLOR_INDEX" val="14"/>
  <p:tag name="KSO_WM_UNIT_TEXT_FILL_TYPE" val="1"/>
  <p:tag name="KSO_WM_UNIT_USESOURCEFORMAT_APPLY" val="1"/>
</p:tagLst>
</file>

<file path=ppt/tags/tag46.xml><?xml version="1.0" encoding="utf-8"?>
<p:tagLst xmlns:p="http://schemas.openxmlformats.org/presentationml/2006/main">
  <p:tag name="KSO_WM_TAG_VERSION" val="1.0"/>
  <p:tag name="KSO_WM_TEMPLATE_CATEGORY" val="diagram"/>
  <p:tag name="KSO_WM_TEMPLATE_INDEX" val="754"/>
  <p:tag name="KSO_WM_UNIT_ID" val="diagram754_5*l_h_i*1_5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5_4"/>
  <p:tag name="KSO_WM_UNIT_FILL_FORE_SCHEMECOLOR_INDEX" val="9"/>
  <p:tag name="KSO_WM_UNIT_FILL_TYPE" val="1"/>
  <p:tag name="KSO_WM_UNIT_TEXT_FILL_FORE_SCHEMECOLOR_INDEX" val="9"/>
  <p:tag name="KSO_WM_UNIT_TEXT_FILL_TYPE" val="1"/>
  <p:tag name="KSO_WM_UNIT_USESOURCEFORMAT_APPLY" val="1"/>
</p:tagLst>
</file>

<file path=ppt/tags/tag47.xml><?xml version="1.0" encoding="utf-8"?>
<p:tagLst xmlns:p="http://schemas.openxmlformats.org/presentationml/2006/main">
  <p:tag name="KSO_WM_TAG_VERSION" val="1.0"/>
  <p:tag name="KSO_WM_TEMPLATE_CATEGORY" val="diagram"/>
  <p:tag name="KSO_WM_TEMPLATE_INDEX" val="754"/>
  <p:tag name="KSO_WM_UNIT_ID" val="diagram754_5*l_h_i*1_5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8.xml><?xml version="1.0" encoding="utf-8"?>
<p:tagLst xmlns:p="http://schemas.openxmlformats.org/presentationml/2006/main">
  <p:tag name="KSO_WM_TAG_VERSION" val="1.0"/>
  <p:tag name="KSO_WM_TEMPLATE_CATEGORY" val="diagram"/>
  <p:tag name="KSO_WM_TEMPLATE_INDEX" val="754"/>
  <p:tag name="KSO_WM_UNIT_ID" val="diagram754_5*l_h_i*1_5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5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5_2"/>
  <p:tag name="KSO_WM_UNIT_PRESET_TEXT" val="单击此处添加文本"/>
  <p:tag name="KSO_WM_UNIT_TEXT_FILL_FORE_SCHEMECOLOR_INDEX" val="14"/>
  <p:tag name="KSO_WM_UNIT_TEXT_FILL_TYPE" val="1"/>
  <p:tag name="KSO_WM_UNIT_USESOURCEFORMAT_APPLY" val="1"/>
</p:tagLst>
</file>

<file path=ppt/tags/tag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1.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52.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53.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4.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56.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57.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58.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9.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61.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62.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63.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4.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6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7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4598</Words>
  <Application>WPS 演示</Application>
  <PresentationFormat>自定义</PresentationFormat>
  <Paragraphs>240</Paragraphs>
  <Slides>26</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Arial</vt:lpstr>
      <vt:lpstr>宋体</vt:lpstr>
      <vt:lpstr>Wingdings</vt:lpstr>
      <vt:lpstr>黑体</vt:lpstr>
      <vt:lpstr>微软雅黑</vt:lpstr>
      <vt:lpstr>华文细黑</vt:lpstr>
      <vt:lpstr>字魂70号-灵悦黑体</vt:lpstr>
      <vt:lpstr>Segoe UI</vt:lpstr>
      <vt:lpstr>思源黑体</vt:lpstr>
      <vt:lpstr>隶书</vt:lpstr>
      <vt:lpstr>Arial Unicode MS</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653</cp:revision>
  <dcterms:created xsi:type="dcterms:W3CDTF">2019-11-11T13:37:00Z</dcterms:created>
  <dcterms:modified xsi:type="dcterms:W3CDTF">2022-02-21T07:26:21Z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F47900CFCF14428F81F766D8B14004F0</vt:lpwstr>
  </property>
</Properties>
</file>